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5" r:id="rId17"/>
    <p:sldId id="271" r:id="rId18"/>
    <p:sldId id="272" r:id="rId19"/>
    <p:sldId id="277" r:id="rId20"/>
    <p:sldId id="273" r:id="rId21"/>
    <p:sldId id="276" r:id="rId22"/>
    <p:sldId id="278" r:id="rId23"/>
    <p:sldId id="283" r:id="rId24"/>
    <p:sldId id="284" r:id="rId25"/>
    <p:sldId id="279" r:id="rId26"/>
    <p:sldId id="280" r:id="rId27"/>
    <p:sldId id="281" r:id="rId28"/>
    <p:sldId id="285" r:id="rId29"/>
    <p:sldId id="282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/>
    <p:restoredTop sz="94877"/>
  </p:normalViewPr>
  <p:slideViewPr>
    <p:cSldViewPr snapToGrid="0" snapToObjects="1">
      <p:cViewPr varScale="1">
        <p:scale>
          <a:sx n="84" d="100"/>
          <a:sy n="84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98DE-D5C6-CE46-8EB0-093D92360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sz="5400" dirty="0"/>
              <a:t>VQA and Region Proposal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20AE1-8738-8447-9848-91403E1E6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4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F637-8224-F44D-9735-458E8809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Pooling Layer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200DCA-733F-DB4F-B19E-4ED68E7F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“The </a:t>
            </a:r>
            <a:r>
              <a:rPr lang="en-AU" sz="2400" dirty="0" err="1"/>
              <a:t>RoI</a:t>
            </a:r>
            <a:r>
              <a:rPr lang="en-AU" sz="2400" dirty="0"/>
              <a:t> pooling layer uses max pooling to convert the features inside any valid region of interest into a small feature map with a fixed spatial extent of H × W (e.g., 7 × 7), where H and W are layer hyper-parameters that are independent of any particular </a:t>
            </a:r>
            <a:r>
              <a:rPr lang="en-AU" sz="2400" dirty="0" err="1"/>
              <a:t>RoI</a:t>
            </a:r>
            <a:r>
              <a:rPr lang="en-AU" sz="2400" dirty="0"/>
              <a:t>.” (Fast RCNN, 2015)</a:t>
            </a:r>
          </a:p>
          <a:p>
            <a:endParaRPr lang="en-AU" sz="2400" dirty="0"/>
          </a:p>
          <a:p>
            <a:r>
              <a:rPr lang="en-AU" sz="2400" dirty="0"/>
              <a:t>Therefore, Each </a:t>
            </a:r>
            <a:r>
              <a:rPr lang="en-AU" sz="2400" dirty="0" err="1"/>
              <a:t>RoI</a:t>
            </a:r>
            <a:r>
              <a:rPr lang="en-AU" sz="2400" dirty="0"/>
              <a:t> is pooled into a fixed-size feature map and then can be mapped to a feature vector by fully connected layers (FCs).</a:t>
            </a:r>
          </a:p>
          <a:p>
            <a:endParaRPr lang="en-AU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18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86F1-5F7F-0341-AA5D-0919AF9D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vs SOFTMAX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D3729-8B82-5F4F-BBAA-9BC0E41C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9FA55-107B-D84B-B7DD-13665086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75" y="2052918"/>
            <a:ext cx="8331200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19EB4-7A20-A84D-8655-8FA7313D5854}"/>
              </a:ext>
            </a:extLst>
          </p:cNvPr>
          <p:cNvSpPr txBox="1"/>
          <p:nvPr/>
        </p:nvSpPr>
        <p:spPr>
          <a:xfrm>
            <a:off x="2743376" y="4836522"/>
            <a:ext cx="664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RCNN,2015 (S,M,L are NN model with different depth)</a:t>
            </a:r>
          </a:p>
        </p:txBody>
      </p:sp>
    </p:spTree>
    <p:extLst>
      <p:ext uri="{BB962C8B-B14F-4D97-AF65-F5344CB8AC3E}">
        <p14:creationId xmlns:p14="http://schemas.microsoft.com/office/powerpoint/2010/main" val="242872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A8CB-630A-5D41-BC57-E27EF52B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8214-EC2B-8D45-A4EB-8F5482331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98E6-85AD-C745-A372-4BF0068B2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10403492" cy="33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FCC2-D04F-0B45-BF50-FE254A89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4EDD-7261-5A4E-973E-0BA377A9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6ACC-A5AE-224E-AD85-7434A567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3A8A4-2AF8-C94E-ACC3-A1FCCEA4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97317"/>
            <a:ext cx="9640889" cy="48164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6EF3-CFFE-A543-9EB4-CF8BA044994A}"/>
              </a:ext>
            </a:extLst>
          </p:cNvPr>
          <p:cNvSpPr txBox="1"/>
          <p:nvPr/>
        </p:nvSpPr>
        <p:spPr>
          <a:xfrm>
            <a:off x="646111" y="6213762"/>
            <a:ext cx="228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Santoro et al. 2017</a:t>
            </a:r>
          </a:p>
        </p:txBody>
      </p:sp>
    </p:spTree>
    <p:extLst>
      <p:ext uri="{BB962C8B-B14F-4D97-AF65-F5344CB8AC3E}">
        <p14:creationId xmlns:p14="http://schemas.microsoft.com/office/powerpoint/2010/main" val="221142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DFF8-A07D-4A4D-946F-8E239374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Qs about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E575-6E3E-AA4C-8361-A409DB5F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93161"/>
            <a:ext cx="8946541" cy="4195481"/>
          </a:xfrm>
        </p:spPr>
        <p:txBody>
          <a:bodyPr/>
          <a:lstStyle/>
          <a:p>
            <a:r>
              <a:rPr lang="en-US" dirty="0"/>
              <a:t>1. Why does it perform amazingly well on non-relational questions (e.g. Existing or Counting)</a:t>
            </a:r>
          </a:p>
          <a:p>
            <a:r>
              <a:rPr lang="en-US" dirty="0"/>
              <a:t>Intuitively, Comparison is based on existence.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3F7DE-8FF4-AC45-9D69-D7D058F9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73" y="2629483"/>
            <a:ext cx="8596397" cy="3605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714B14-77D8-FF4E-9880-EBC3AF79687E}"/>
              </a:ext>
            </a:extLst>
          </p:cNvPr>
          <p:cNvSpPr/>
          <p:nvPr/>
        </p:nvSpPr>
        <p:spPr>
          <a:xfrm>
            <a:off x="1104293" y="6159753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Santoro et al. 2017</a:t>
            </a:r>
          </a:p>
        </p:txBody>
      </p:sp>
    </p:spTree>
    <p:extLst>
      <p:ext uri="{BB962C8B-B14F-4D97-AF65-F5344CB8AC3E}">
        <p14:creationId xmlns:p14="http://schemas.microsoft.com/office/powerpoint/2010/main" val="344685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3C94-88D5-694F-878F-36E029D0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Qs about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91E-45D8-DB45-904D-95B4E276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04735"/>
            <a:ext cx="8946541" cy="4195481"/>
          </a:xfrm>
        </p:spPr>
        <p:txBody>
          <a:bodyPr/>
          <a:lstStyle/>
          <a:p>
            <a:r>
              <a:rPr lang="en-US" dirty="0"/>
              <a:t>2. May overfit on CLEVER and thus perform badly on Natural dataset.</a:t>
            </a:r>
          </a:p>
          <a:p>
            <a:r>
              <a:rPr lang="en-US" dirty="0"/>
              <a:t>May use better CNN or NLP models for more general scenes.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D320-2F30-4849-BF1F-8AF87D2A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42" y="2805265"/>
            <a:ext cx="6459642" cy="3294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4156A5-0EF6-B24F-8ACC-48AA65DE29C9}"/>
              </a:ext>
            </a:extLst>
          </p:cNvPr>
          <p:cNvSpPr txBox="1"/>
          <p:nvPr/>
        </p:nvSpPr>
        <p:spPr>
          <a:xfrm>
            <a:off x="2347742" y="6182901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Shrestha et al,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339A-0CB9-694F-A91A-EBF788A4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Encoding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FC7D5E-D2DF-CF41-968A-BF9C4615F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799" y="1400884"/>
            <a:ext cx="9146071" cy="215256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0504A-72D6-6643-8F4B-DE14FF49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3738110"/>
            <a:ext cx="5023412" cy="2779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20C547-8495-D445-929E-82C0D562FB4E}"/>
              </a:ext>
            </a:extLst>
          </p:cNvPr>
          <p:cNvSpPr/>
          <p:nvPr/>
        </p:nvSpPr>
        <p:spPr>
          <a:xfrm>
            <a:off x="1284490" y="3553444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Santoro et al. 2017</a:t>
            </a:r>
          </a:p>
        </p:txBody>
      </p:sp>
    </p:spTree>
    <p:extLst>
      <p:ext uri="{BB962C8B-B14F-4D97-AF65-F5344CB8AC3E}">
        <p14:creationId xmlns:p14="http://schemas.microsoft.com/office/powerpoint/2010/main" val="734477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DF2F-B05C-7545-97CE-40695FC5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of Spatial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21506-5884-A742-87ED-163B63B1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>
                <a:solidFill>
                  <a:srgbClr val="FF0000"/>
                </a:solidFill>
              </a:rPr>
              <a:t>Errors between coordinates of objects (absolute error, MSE …), may not deliver a significant performance gain as we are not providing much more info for the RN</a:t>
            </a:r>
          </a:p>
          <a:p>
            <a:r>
              <a:rPr lang="en-US" dirty="0"/>
              <a:t>2. Reduce search space, apply Bottom-up attentions (Faster-RCNN) to deliver object features. (Similar to “Answer them all…”)</a:t>
            </a:r>
          </a:p>
        </p:txBody>
      </p:sp>
    </p:spTree>
    <p:extLst>
      <p:ext uri="{BB962C8B-B14F-4D97-AF65-F5344CB8AC3E}">
        <p14:creationId xmlns:p14="http://schemas.microsoft.com/office/powerpoint/2010/main" val="3278913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6ACC-A5AE-224E-AD85-7434A567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3A8A4-2AF8-C94E-ACC3-A1FCCEA4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97317"/>
            <a:ext cx="9640889" cy="48164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76EF3-CFFE-A543-9EB4-CF8BA044994A}"/>
              </a:ext>
            </a:extLst>
          </p:cNvPr>
          <p:cNvSpPr txBox="1"/>
          <p:nvPr/>
        </p:nvSpPr>
        <p:spPr>
          <a:xfrm>
            <a:off x="646111" y="6213762"/>
            <a:ext cx="228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Santoro et al. 2017</a:t>
            </a:r>
          </a:p>
        </p:txBody>
      </p:sp>
    </p:spTree>
    <p:extLst>
      <p:ext uri="{BB962C8B-B14F-4D97-AF65-F5344CB8AC3E}">
        <p14:creationId xmlns:p14="http://schemas.microsoft.com/office/powerpoint/2010/main" val="107143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356E-59C6-9E4D-8D47-B5D026EE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VQA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C1D84-1CA9-6A4A-BCED-46B599E2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1AF93-9A08-3340-82CA-4C7EC781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00061"/>
            <a:ext cx="10896600" cy="49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C7A35-E5A6-8C49-97A3-E59D50EF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Approach 2: Faster RCNN + Resnet 101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D4BC58-811A-6C41-AC3C-DB8A91E24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40731"/>
            <a:ext cx="10419286" cy="27188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E74E1-880D-064E-8FA4-04C34232C044}"/>
              </a:ext>
            </a:extLst>
          </p:cNvPr>
          <p:cNvSpPr txBox="1"/>
          <p:nvPr/>
        </p:nvSpPr>
        <p:spPr>
          <a:xfrm>
            <a:off x="646111" y="4456253"/>
            <a:ext cx="10220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could potentially reduce the search space and thus reduce the complexity of MLP. Less overfits! </a:t>
            </a:r>
          </a:p>
          <a:p>
            <a:endParaRPr lang="en-US" dirty="0"/>
          </a:p>
          <a:p>
            <a:r>
              <a:rPr lang="en-US" dirty="0"/>
              <a:t>However, MLPs in Relational Network requires fixed-dimension object. So we could probably raise top-k objects into RN.</a:t>
            </a:r>
          </a:p>
          <a:p>
            <a:endParaRPr lang="en-US" dirty="0"/>
          </a:p>
          <a:p>
            <a:r>
              <a:rPr lang="en-US" dirty="0"/>
              <a:t>Second concern: combination of Faster RCNN and RN may be not a new idea.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8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71EE-F1EB-C14B-9C30-518EB65A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207C-C29E-644C-A45A-635C047C3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works on RN to see different spatial encodings</a:t>
            </a:r>
          </a:p>
          <a:p>
            <a:r>
              <a:rPr lang="en-US" dirty="0">
                <a:solidFill>
                  <a:srgbClr val="FF0000"/>
                </a:solidFill>
              </a:rPr>
              <a:t>MAC, MUREL, Mask RCNN, SSD</a:t>
            </a:r>
          </a:p>
          <a:p>
            <a:r>
              <a:rPr lang="en-US" dirty="0"/>
              <a:t>Don’t have to restrict to VQA, other applications that encode visual spatial information may be also helpful (image captioning)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9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9E55-FAA6-1F4B-98F7-486B7575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0822-1563-354B-843A-40F1D9D10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</a:t>
            </a:r>
            <a:r>
              <a:rPr lang="zh-Hans" altLang="en-US" dirty="0"/>
              <a:t> </a:t>
            </a:r>
            <a:r>
              <a:rPr lang="en-AU" altLang="zh-Hans" dirty="0"/>
              <a:t>examples on the Spatial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7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0307-3B8D-1B4B-8C4B-9785653B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MUREL: Multimodal Relational Reasoning for Visual Question Answering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67E899-F592-7E40-AEBA-CC74B4D4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853248"/>
            <a:ext cx="10782947" cy="4105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B4501-CB20-A842-9657-17D46A75E821}"/>
              </a:ext>
            </a:extLst>
          </p:cNvPr>
          <p:cNvSpPr txBox="1"/>
          <p:nvPr/>
        </p:nvSpPr>
        <p:spPr>
          <a:xfrm>
            <a:off x="646110" y="606552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MuRel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45623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FB19-53FD-3B4B-93D2-32A4CE71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MuRel</a:t>
            </a:r>
            <a:r>
              <a:rPr lang="en-US" dirty="0"/>
              <a:t> Cell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E9BE1-7555-9944-B7FF-D161E368D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260158"/>
            <a:ext cx="6586274" cy="4195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32FA5-A944-C84C-8636-F11213872DDB}"/>
              </a:ext>
            </a:extLst>
          </p:cNvPr>
          <p:cNvSpPr txBox="1"/>
          <p:nvPr/>
        </p:nvSpPr>
        <p:spPr>
          <a:xfrm>
            <a:off x="646111" y="545592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MuRel</a:t>
            </a:r>
            <a:r>
              <a:rPr lang="en-US" dirty="0"/>
              <a:t>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BFAE0-6157-3A48-91BF-AC4714B3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908" y="1707674"/>
            <a:ext cx="2070100" cy="44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5D072-22A8-CF46-9349-CA68EB07FA07}"/>
              </a:ext>
            </a:extLst>
          </p:cNvPr>
          <p:cNvSpPr txBox="1"/>
          <p:nvPr/>
        </p:nvSpPr>
        <p:spPr>
          <a:xfrm>
            <a:off x="7232385" y="129925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Pairwise Relational Modelling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2EA22-07ED-E84E-809A-E40022039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907" y="2308144"/>
            <a:ext cx="2075671" cy="391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76B5A5-5049-264E-9E8A-F0FB3733D305}"/>
              </a:ext>
            </a:extLst>
          </p:cNvPr>
          <p:cNvSpPr txBox="1"/>
          <p:nvPr/>
        </p:nvSpPr>
        <p:spPr>
          <a:xfrm>
            <a:off x="7232385" y="2959614"/>
            <a:ext cx="4725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r_ij</a:t>
            </a:r>
            <a:r>
              <a:rPr lang="en-US" dirty="0"/>
              <a:t> is pairwise links coming into the node</a:t>
            </a:r>
          </a:p>
          <a:p>
            <a:r>
              <a:rPr lang="en-US" dirty="0"/>
              <a:t>Learnt from Graph network and </a:t>
            </a:r>
            <a:r>
              <a:rPr lang="en-AU" dirty="0"/>
              <a:t>contain </a:t>
            </a:r>
          </a:p>
          <a:p>
            <a:r>
              <a:rPr lang="en-AU" dirty="0"/>
              <a:t>information about the content of both </a:t>
            </a:r>
          </a:p>
          <a:p>
            <a:r>
              <a:rPr lang="en-AU" dirty="0"/>
              <a:t>regions and relative spatial positions.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952B1-F822-D84D-96E2-5B4710E30F76}"/>
              </a:ext>
            </a:extLst>
          </p:cNvPr>
          <p:cNvSpPr txBox="1"/>
          <p:nvPr/>
        </p:nvSpPr>
        <p:spPr>
          <a:xfrm>
            <a:off x="7343775" y="4557713"/>
            <a:ext cx="4459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 not our  interest yet, but good to see another implementation of the relational inference.</a:t>
            </a:r>
          </a:p>
        </p:txBody>
      </p:sp>
    </p:spTree>
    <p:extLst>
      <p:ext uri="{BB962C8B-B14F-4D97-AF65-F5344CB8AC3E}">
        <p14:creationId xmlns:p14="http://schemas.microsoft.com/office/powerpoint/2010/main" val="130773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B154-B7A5-404C-B8A6-9F35C063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Neural Baby Talk (Captioning)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9DE23-A771-794E-92A9-C0BD58FF2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7FF72-BED6-AB4F-A7EE-ED6B74C7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43318"/>
            <a:ext cx="7646747" cy="425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971727-BD70-6446-AABA-7F11673A99D8}"/>
              </a:ext>
            </a:extLst>
          </p:cNvPr>
          <p:cNvSpPr txBox="1"/>
          <p:nvPr/>
        </p:nvSpPr>
        <p:spPr>
          <a:xfrm>
            <a:off x="8415338" y="2448154"/>
            <a:ext cx="2543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Phrasing Sentence according to the detected objects</a:t>
            </a:r>
          </a:p>
        </p:txBody>
      </p:sp>
    </p:spTree>
    <p:extLst>
      <p:ext uri="{BB962C8B-B14F-4D97-AF65-F5344CB8AC3E}">
        <p14:creationId xmlns:p14="http://schemas.microsoft.com/office/powerpoint/2010/main" val="126091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1127-062F-9648-865E-C698ADBB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normalized B-box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4704D-B521-4542-89C3-67EFC3AF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243388"/>
            <a:ext cx="8946541" cy="2005011"/>
          </a:xfrm>
        </p:spPr>
        <p:txBody>
          <a:bodyPr/>
          <a:lstStyle/>
          <a:p>
            <a:r>
              <a:rPr lang="en-US" dirty="0"/>
              <a:t>Normalization may be helpful but lose sizes of objects?</a:t>
            </a:r>
          </a:p>
          <a:p>
            <a:r>
              <a:rPr lang="en-US" dirty="0"/>
              <a:t>If applied in VQA, may perform badly on the questions regarding with object size.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EAD62-F05B-1449-95B6-8C6A7330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2" y="1678318"/>
            <a:ext cx="7073900" cy="193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A3578-FFF7-3844-8F24-0EFFCC905328}"/>
              </a:ext>
            </a:extLst>
          </p:cNvPr>
          <p:cNvSpPr txBox="1"/>
          <p:nvPr/>
        </p:nvSpPr>
        <p:spPr>
          <a:xfrm>
            <a:off x="1811522" y="3697164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Neural Baby Talk</a:t>
            </a:r>
            <a:r>
              <a:rPr lang="zh-Hans" altLang="en-US" dirty="0"/>
              <a:t>，</a:t>
            </a:r>
            <a:r>
              <a:rPr lang="en-US" altLang="zh-Hans" dirty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67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CAE4-7569-3F4A-9D31-B7B2C7F8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Image-to-Text Transduction with Spatial</a:t>
            </a:r>
            <a:br>
              <a:rPr lang="en-AU" sz="3600" dirty="0"/>
            </a:br>
            <a:r>
              <a:rPr lang="en-AU" sz="3600" dirty="0"/>
              <a:t>Self-Attention (Captioning)</a:t>
            </a:r>
            <a:br>
              <a:rPr lang="en-AU" sz="3600" dirty="0"/>
            </a:b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92200-EF35-834F-A311-FB030FCEE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168" y="1702118"/>
            <a:ext cx="6600607" cy="4611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633B5-FC3F-1247-B57B-41F638559574}"/>
              </a:ext>
            </a:extLst>
          </p:cNvPr>
          <p:cNvSpPr txBox="1"/>
          <p:nvPr/>
        </p:nvSpPr>
        <p:spPr>
          <a:xfrm>
            <a:off x="2048168" y="6313246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Springenberg,2018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C4317-5304-3C49-8EFF-02FD3934641C}"/>
              </a:ext>
            </a:extLst>
          </p:cNvPr>
          <p:cNvSpPr txBox="1"/>
          <p:nvPr/>
        </p:nvSpPr>
        <p:spPr>
          <a:xfrm>
            <a:off x="8857731" y="1711068"/>
            <a:ext cx="2595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alternative of using Faster-RCNN.</a:t>
            </a:r>
          </a:p>
          <a:p>
            <a:endParaRPr lang="en-US" sz="2000" dirty="0"/>
          </a:p>
          <a:p>
            <a:r>
              <a:rPr lang="en-US" sz="2000" dirty="0"/>
              <a:t>Apply transformer architecture with image input to apply attentions on feature maps, based on similarity. </a:t>
            </a:r>
          </a:p>
        </p:txBody>
      </p:sp>
    </p:spTree>
    <p:extLst>
      <p:ext uri="{BB962C8B-B14F-4D97-AF65-F5344CB8AC3E}">
        <p14:creationId xmlns:p14="http://schemas.microsoft.com/office/powerpoint/2010/main" val="145291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6C00-60DC-774E-A124-5024C3E3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Transformer </a:t>
            </a:r>
            <a:br>
              <a:rPr lang="en-US" sz="3600" dirty="0"/>
            </a:br>
            <a:r>
              <a:rPr lang="en-US" sz="3600" dirty="0"/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AFE230-7C66-9D4F-B7D6-BF7E5A50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3889" y="452717"/>
            <a:ext cx="5707201" cy="611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80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238E-6645-344E-B69C-3E9EDD6B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33394" cy="647949"/>
          </a:xfrm>
        </p:spPr>
        <p:txBody>
          <a:bodyPr/>
          <a:lstStyle/>
          <a:p>
            <a:r>
              <a:rPr lang="en-US" sz="3200" dirty="0"/>
              <a:t>Positional Encoding in Transformer (for text input)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2F90DE-B4CD-1246-BA8F-647F98834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147615"/>
            <a:ext cx="8947150" cy="2856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41B88-5E0D-4A4A-A1ED-51B939D891E7}"/>
              </a:ext>
            </a:extLst>
          </p:cNvPr>
          <p:cNvSpPr txBox="1"/>
          <p:nvPr/>
        </p:nvSpPr>
        <p:spPr>
          <a:xfrm>
            <a:off x="646111" y="4195250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Attention Is All You Need, 2017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235CB-20EE-FB41-8FBA-F1B57236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61" y="4103157"/>
            <a:ext cx="42418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165DF-471C-2448-B7C8-55E51ECD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5129789"/>
            <a:ext cx="894715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5014-5F73-C545-8C1C-086B4EAC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DC68-DEBF-5C47-B12A-5A839D7C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702" y="1152983"/>
            <a:ext cx="3640058" cy="5704242"/>
          </a:xfrm>
        </p:spPr>
        <p:txBody>
          <a:bodyPr>
            <a:normAutofit/>
          </a:bodyPr>
          <a:lstStyle/>
          <a:p>
            <a:r>
              <a:rPr lang="en-US" sz="2400" dirty="0"/>
              <a:t>A relatively small number of image bounding box features are selected, from a larger number of possible configurations.</a:t>
            </a:r>
          </a:p>
          <a:p>
            <a:r>
              <a:rPr lang="en-US" sz="2400" dirty="0"/>
              <a:t>How to propose object regions and to encode the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77990-A5BD-C740-9F51-765D0790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160850"/>
            <a:ext cx="6884751" cy="6407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1DBFD-53F1-6A43-A915-9D2F540FC174}"/>
              </a:ext>
            </a:extLst>
          </p:cNvPr>
          <p:cNvSpPr txBox="1"/>
          <p:nvPr/>
        </p:nvSpPr>
        <p:spPr>
          <a:xfrm>
            <a:off x="396239" y="6568440"/>
            <a:ext cx="728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/>
              <a:t>Bottom-Up and Top-Down Attention for Image Captioning and Visual Question Answering,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61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3DF4-30B9-6948-B613-1657F23C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45F28-6325-8A46-A813-275A5556F47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9767888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Intuitively, the sin/cos functions not only encode global spatial position, but also encode the relative positions.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 image input, we may flatten the feature maps to be 1-d vectors. Pretend the vectors to be “text input”.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It may be a suitable form of embedding for Relational Network</a:t>
            </a:r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7234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C5C7-C344-244D-B7B1-4803E379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6B12-BBE4-CB4D-B470-FDD9DC587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Project registration due 20</a:t>
            </a:r>
            <a:r>
              <a:rPr lang="en-US" baseline="30000" dirty="0"/>
              <a:t>th</a:t>
            </a:r>
            <a:r>
              <a:rPr lang="en-US" dirty="0"/>
              <a:t> of March</a:t>
            </a:r>
          </a:p>
          <a:p>
            <a:r>
              <a:rPr lang="en-US" dirty="0"/>
              <a:t>2. Internal supervisor suggestion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5619-4F00-FF4B-B9D4-DAC284DC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2020 7.21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93F7-325F-064B-B7EF-53DD50A6E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357438"/>
            <a:ext cx="8946541" cy="3890961"/>
          </a:xfrm>
        </p:spPr>
        <p:txBody>
          <a:bodyPr/>
          <a:lstStyle/>
          <a:p>
            <a:r>
              <a:rPr lang="en-US" dirty="0"/>
              <a:t>Implementation of RN model 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acc</a:t>
            </a:r>
            <a:r>
              <a:rPr lang="en-US" dirty="0"/>
              <a:t> of relational Qs: 85%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acc</a:t>
            </a:r>
            <a:r>
              <a:rPr lang="en-US" dirty="0"/>
              <a:t> of non-relational Qs: 95%+</a:t>
            </a:r>
          </a:p>
          <a:p>
            <a:pPr lvl="1"/>
            <a:r>
              <a:rPr lang="en-US" dirty="0"/>
              <a:t>Original paper stated that both </a:t>
            </a:r>
            <a:r>
              <a:rPr lang="en-US" dirty="0" err="1"/>
              <a:t>acc</a:t>
            </a:r>
            <a:r>
              <a:rPr lang="en-US" dirty="0"/>
              <a:t> achieves 94%+</a:t>
            </a:r>
          </a:p>
          <a:p>
            <a:r>
              <a:rPr lang="en-US" dirty="0"/>
              <a:t>RN without Positional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49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1044-0023-E148-884C-D300FE39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Sort-of-CLEVR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7133-3E06-2D4C-93B4-FE5AF833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30 (10 relational, 10 non-relational and 10 ternary) questions per </a:t>
            </a:r>
            <a:r>
              <a:rPr lang="en-US" dirty="0" err="1"/>
              <a:t>img</a:t>
            </a:r>
            <a:r>
              <a:rPr lang="en-US" dirty="0"/>
              <a:t> </a:t>
            </a:r>
          </a:p>
          <a:p>
            <a:r>
              <a:rPr lang="en-US" dirty="0"/>
              <a:t>Generate </a:t>
            </a:r>
            <a:r>
              <a:rPr lang="en-US" dirty="0" err="1"/>
              <a:t>img</a:t>
            </a:r>
            <a:r>
              <a:rPr lang="en-US" dirty="0"/>
              <a:t> using CV2</a:t>
            </a:r>
          </a:p>
          <a:p>
            <a:r>
              <a:rPr lang="en-US" dirty="0"/>
              <a:t>Generate corresponding </a:t>
            </a:r>
            <a:r>
              <a:rPr lang="en-US" dirty="0" err="1"/>
              <a:t>ans</a:t>
            </a:r>
            <a:endParaRPr lang="en-US" dirty="0"/>
          </a:p>
          <a:p>
            <a:r>
              <a:rPr lang="en-US" dirty="0"/>
              <a:t>The paper covers litter info about this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B8D6A-F462-4347-8C5D-BD201417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20" y="2646959"/>
            <a:ext cx="2621480" cy="25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4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8DD8-CF3C-C64E-8703-CDFC8A93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12C7-7969-0545-A4EA-C7949456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9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CD41-94B4-8C42-B645-FB934CBC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Attention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ED11-D41C-2844-A71C-4A36D7F9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RCNN</a:t>
            </a:r>
          </a:p>
          <a:p>
            <a:r>
              <a:rPr lang="en-US" sz="3600" dirty="0"/>
              <a:t>Fast RCNN</a:t>
            </a:r>
          </a:p>
          <a:p>
            <a:r>
              <a:rPr lang="en-US" sz="3600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855586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B251-8FA4-2844-8C0C-6ECB91ED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RCNN(Region with CNN Features)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FA915-DE7B-6143-94EF-3C7799C6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ED690-F27A-FB4D-B927-68304648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155698"/>
            <a:ext cx="9747569" cy="5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9304-578B-DA43-87BF-9F67F8B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7A541-E200-654C-8A59-40B80C68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273040"/>
            <a:ext cx="8946541" cy="975359"/>
          </a:xfrm>
        </p:spPr>
        <p:txBody>
          <a:bodyPr/>
          <a:lstStyle/>
          <a:p>
            <a:r>
              <a:rPr lang="en-US" dirty="0"/>
              <a:t>Fuse regions with respect to color/edge/textual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294F9-1EAB-3C4E-A3CA-62DDDC55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853248"/>
            <a:ext cx="3661939" cy="3419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7CF06-AA78-C546-AAA7-D66BA1C2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339" y="1853248"/>
            <a:ext cx="3597621" cy="3419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F016C-BEE9-CE40-BF51-941F28DA4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60" y="1853248"/>
            <a:ext cx="3403600" cy="3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3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B251-8FA4-2844-8C0C-6ECB91ED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RCNN(Region with CNN Features)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FA915-DE7B-6143-94EF-3C7799C6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ED690-F27A-FB4D-B927-68304648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155698"/>
            <a:ext cx="9747569" cy="55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D944-6550-8849-9FAB-08D1AA48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softmax</a:t>
            </a:r>
            <a:r>
              <a:rPr lang="en-US" dirty="0"/>
              <a:t> but SVM?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B421-7E62-D14E-AC10-02B7AD59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01" y="1723390"/>
            <a:ext cx="4595959" cy="4419833"/>
          </a:xfrm>
        </p:spPr>
        <p:txBody>
          <a:bodyPr>
            <a:normAutofit/>
          </a:bodyPr>
          <a:lstStyle/>
          <a:p>
            <a:r>
              <a:rPr lang="en-US" dirty="0"/>
              <a:t>CNN requires large amount of training data to prevent overfitting. In the experiment, the bounding-box region is treated as a positive training example, even if it only contains part of the target object. This ensures the amount of training examples, but reduces the precision of localization.</a:t>
            </a:r>
          </a:p>
          <a:p>
            <a:r>
              <a:rPr lang="en-US" dirty="0"/>
              <a:t>SVM can be trained with less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378EF-1503-E544-8784-E1AF237B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5461000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7C034-B573-3A4C-AB6A-48CDECACD775}"/>
              </a:ext>
            </a:extLst>
          </p:cNvPr>
          <p:cNvSpPr txBox="1"/>
          <p:nvPr/>
        </p:nvSpPr>
        <p:spPr>
          <a:xfrm>
            <a:off x="646111" y="5142548"/>
            <a:ext cx="546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Rich feature hierarchies for accurate object detection and semantic segmentation Tech report (v5), 2014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54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06B8-DE6F-0842-AF2A-107063D0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CD90-B94C-3E4F-9349-5A05C7F15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5090160"/>
            <a:ext cx="8946541" cy="11582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A0A1E-7DAF-1C40-8ADB-18F3B71D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1271270"/>
            <a:ext cx="8946541" cy="3533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3A721-F645-3847-A721-4435DC8FEE12}"/>
              </a:ext>
            </a:extLst>
          </p:cNvPr>
          <p:cNvSpPr txBox="1"/>
          <p:nvPr/>
        </p:nvSpPr>
        <p:spPr>
          <a:xfrm>
            <a:off x="4539277" y="4747704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Fast R-CNN,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97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3068</TotalTime>
  <Words>864</Words>
  <Application>Microsoft Macintosh PowerPoint</Application>
  <PresentationFormat>Widescreen</PresentationFormat>
  <Paragraphs>98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宋体</vt:lpstr>
      <vt:lpstr>Arial</vt:lpstr>
      <vt:lpstr>Century Gothic</vt:lpstr>
      <vt:lpstr>Wingdings 3</vt:lpstr>
      <vt:lpstr>Ion</vt:lpstr>
      <vt:lpstr>VQA and Region Proposal Networks</vt:lpstr>
      <vt:lpstr>A simple VQA architecture</vt:lpstr>
      <vt:lpstr>PowerPoint Presentation</vt:lpstr>
      <vt:lpstr>Bottom-up Attention Models</vt:lpstr>
      <vt:lpstr>RCNN(Region with CNN Features)</vt:lpstr>
      <vt:lpstr>Selective Search</vt:lpstr>
      <vt:lpstr>RCNN(Region with CNN Features)</vt:lpstr>
      <vt:lpstr>Why not softmax but SVM?</vt:lpstr>
      <vt:lpstr>Fast RCNN</vt:lpstr>
      <vt:lpstr>ROI Pooling Layer</vt:lpstr>
      <vt:lpstr>SVM vs SOFTMAX</vt:lpstr>
      <vt:lpstr>Faster RCNN</vt:lpstr>
      <vt:lpstr>Feb</vt:lpstr>
      <vt:lpstr>Relational Network</vt:lpstr>
      <vt:lpstr>A few Qs about RN</vt:lpstr>
      <vt:lpstr>A few Qs about RN</vt:lpstr>
      <vt:lpstr>Spatial Encoding</vt:lpstr>
      <vt:lpstr>Alternatives of Spatial Representation</vt:lpstr>
      <vt:lpstr>Relational Network</vt:lpstr>
      <vt:lpstr>Approach 2: Faster RCNN + Resnet 101</vt:lpstr>
      <vt:lpstr>Next Step:</vt:lpstr>
      <vt:lpstr>March </vt:lpstr>
      <vt:lpstr>MUREL: Multimodal Relational Reasoning for Visual Question Answering</vt:lpstr>
      <vt:lpstr>MuRel Cell</vt:lpstr>
      <vt:lpstr>Neural Baby Talk (Captioning)</vt:lpstr>
      <vt:lpstr>A normalized B-box encoding</vt:lpstr>
      <vt:lpstr>Image-to-Text Transduction with Spatial Self-Attention (Captioning) </vt:lpstr>
      <vt:lpstr>Transformer  Architecture</vt:lpstr>
      <vt:lpstr>Positional Encoding in Transformer (for text input)</vt:lpstr>
      <vt:lpstr>PowerPoint Presentation</vt:lpstr>
      <vt:lpstr>Few notes</vt:lpstr>
      <vt:lpstr>2020 7.21</vt:lpstr>
      <vt:lpstr>Sort-of-CLEVR</vt:lpstr>
      <vt:lpstr>Hyperparameters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VQA and Region Proposal Networks</dc:title>
  <dc:creator>Microsoft Office User</dc:creator>
  <cp:lastModifiedBy>Microsoft Office User</cp:lastModifiedBy>
  <cp:revision>38</cp:revision>
  <dcterms:created xsi:type="dcterms:W3CDTF">2020-02-09T20:14:14Z</dcterms:created>
  <dcterms:modified xsi:type="dcterms:W3CDTF">2020-06-30T03:16:14Z</dcterms:modified>
</cp:coreProperties>
</file>